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rchivo Black" charset="1" panose="020B0A03020202020B04"/>
      <p:regular r:id="rId18"/>
    </p:embeddedFont>
    <p:embeddedFont>
      <p:font typeface="Montserrat" charset="1" panose="00000500000000000000"/>
      <p:regular r:id="rId19"/>
    </p:embeddedFont>
    <p:embeddedFont>
      <p:font typeface="Montserrat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975" t="0" r="-1097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31865" y="1606072"/>
            <a:ext cx="13624270" cy="7026256"/>
            <a:chOff x="0" y="0"/>
            <a:chExt cx="3588285" cy="18505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588285" cy="1850537"/>
            </a:xfrm>
            <a:custGeom>
              <a:avLst/>
              <a:gdLst/>
              <a:ahLst/>
              <a:cxnLst/>
              <a:rect r="r" b="b" t="t" l="l"/>
              <a:pathLst>
                <a:path h="1850537" w="3588285">
                  <a:moveTo>
                    <a:pt x="21025" y="0"/>
                  </a:moveTo>
                  <a:lnTo>
                    <a:pt x="3567260" y="0"/>
                  </a:lnTo>
                  <a:cubicBezTo>
                    <a:pt x="3572837" y="0"/>
                    <a:pt x="3578184" y="2215"/>
                    <a:pt x="3582127" y="6158"/>
                  </a:cubicBezTo>
                  <a:cubicBezTo>
                    <a:pt x="3586070" y="10101"/>
                    <a:pt x="3588285" y="15449"/>
                    <a:pt x="3588285" y="21025"/>
                  </a:cubicBezTo>
                  <a:lnTo>
                    <a:pt x="3588285" y="1829512"/>
                  </a:lnTo>
                  <a:cubicBezTo>
                    <a:pt x="3588285" y="1841123"/>
                    <a:pt x="3578872" y="1850537"/>
                    <a:pt x="3567260" y="1850537"/>
                  </a:cubicBezTo>
                  <a:lnTo>
                    <a:pt x="21025" y="1850537"/>
                  </a:lnTo>
                  <a:cubicBezTo>
                    <a:pt x="15449" y="1850537"/>
                    <a:pt x="10101" y="1848321"/>
                    <a:pt x="6158" y="1844379"/>
                  </a:cubicBezTo>
                  <a:cubicBezTo>
                    <a:pt x="2215" y="1840436"/>
                    <a:pt x="0" y="1835088"/>
                    <a:pt x="0" y="1829512"/>
                  </a:cubicBezTo>
                  <a:lnTo>
                    <a:pt x="0" y="21025"/>
                  </a:lnTo>
                  <a:cubicBezTo>
                    <a:pt x="0" y="15449"/>
                    <a:pt x="2215" y="10101"/>
                    <a:pt x="6158" y="6158"/>
                  </a:cubicBezTo>
                  <a:cubicBezTo>
                    <a:pt x="10101" y="2215"/>
                    <a:pt x="15449" y="0"/>
                    <a:pt x="2102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53000"/>
                  </a:srgbClr>
                </a:gs>
                <a:gs pos="100000">
                  <a:srgbClr val="E64496">
                    <a:alpha val="53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3588285" cy="19076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369297" y="6838672"/>
            <a:ext cx="7617868" cy="613080"/>
            <a:chOff x="0" y="0"/>
            <a:chExt cx="5049748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49748" cy="406400"/>
            </a:xfrm>
            <a:custGeom>
              <a:avLst/>
              <a:gdLst/>
              <a:ahLst/>
              <a:cxnLst/>
              <a:rect r="r" b="b" t="t" l="l"/>
              <a:pathLst>
                <a:path h="406400" w="5049748">
                  <a:moveTo>
                    <a:pt x="4846548" y="0"/>
                  </a:moveTo>
                  <a:cubicBezTo>
                    <a:pt x="4958772" y="0"/>
                    <a:pt x="5049748" y="90976"/>
                    <a:pt x="5049748" y="203200"/>
                  </a:cubicBezTo>
                  <a:cubicBezTo>
                    <a:pt x="5049748" y="315424"/>
                    <a:pt x="4958772" y="406400"/>
                    <a:pt x="484654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049748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true" rot="-2700000">
            <a:off x="-1194346" y="90712"/>
            <a:ext cx="6091897" cy="3030719"/>
          </a:xfrm>
          <a:custGeom>
            <a:avLst/>
            <a:gdLst/>
            <a:ahLst/>
            <a:cxnLst/>
            <a:rect r="r" b="b" t="t" l="l"/>
            <a:pathLst>
              <a:path h="3030719" w="6091897">
                <a:moveTo>
                  <a:pt x="0" y="3030719"/>
                </a:moveTo>
                <a:lnTo>
                  <a:pt x="6091897" y="3030719"/>
                </a:lnTo>
                <a:lnTo>
                  <a:pt x="6091897" y="0"/>
                </a:lnTo>
                <a:lnTo>
                  <a:pt x="0" y="0"/>
                </a:lnTo>
                <a:lnTo>
                  <a:pt x="0" y="3030719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2700000">
            <a:off x="13390449" y="7183011"/>
            <a:ext cx="6091897" cy="3030719"/>
          </a:xfrm>
          <a:custGeom>
            <a:avLst/>
            <a:gdLst/>
            <a:ahLst/>
            <a:cxnLst/>
            <a:rect r="r" b="b" t="t" l="l"/>
            <a:pathLst>
              <a:path h="3030719" w="6091897">
                <a:moveTo>
                  <a:pt x="0" y="0"/>
                </a:moveTo>
                <a:lnTo>
                  <a:pt x="6091897" y="0"/>
                </a:lnTo>
                <a:lnTo>
                  <a:pt x="6091897" y="3030719"/>
                </a:lnTo>
                <a:lnTo>
                  <a:pt x="0" y="30307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30114" y="7145213"/>
            <a:ext cx="2006289" cy="2006289"/>
          </a:xfrm>
          <a:custGeom>
            <a:avLst/>
            <a:gdLst/>
            <a:ahLst/>
            <a:cxnLst/>
            <a:rect r="r" b="b" t="t" l="l"/>
            <a:pathLst>
              <a:path h="2006289" w="2006289">
                <a:moveTo>
                  <a:pt x="0" y="0"/>
                </a:moveTo>
                <a:lnTo>
                  <a:pt x="2006290" y="0"/>
                </a:lnTo>
                <a:lnTo>
                  <a:pt x="2006290" y="2006289"/>
                </a:lnTo>
                <a:lnTo>
                  <a:pt x="0" y="20062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651596" y="1152941"/>
            <a:ext cx="2006289" cy="2006289"/>
          </a:xfrm>
          <a:custGeom>
            <a:avLst/>
            <a:gdLst/>
            <a:ahLst/>
            <a:cxnLst/>
            <a:rect r="r" b="b" t="t" l="l"/>
            <a:pathLst>
              <a:path h="2006289" w="2006289">
                <a:moveTo>
                  <a:pt x="0" y="0"/>
                </a:moveTo>
                <a:lnTo>
                  <a:pt x="2006290" y="0"/>
                </a:lnTo>
                <a:lnTo>
                  <a:pt x="2006290" y="2006289"/>
                </a:lnTo>
                <a:lnTo>
                  <a:pt x="0" y="20062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933146" y="3111605"/>
            <a:ext cx="14022989" cy="3189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10"/>
              </a:lnSpc>
            </a:pPr>
            <a:r>
              <a:rPr lang="en-US" sz="6696" spc="35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DETERMINANTS OF</a:t>
            </a:r>
            <a:r>
              <a:rPr lang="en-US" sz="6696" spc="35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LIFE EXPECTANCY ACROSS COUNTRIES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403528" y="6928130"/>
            <a:ext cx="7549406" cy="396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6"/>
              </a:lnSpc>
            </a:pPr>
            <a:r>
              <a:rPr lang="en-US" sz="2404" spc="20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Team 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16483" y="-224308"/>
            <a:ext cx="5476511" cy="5344626"/>
            <a:chOff x="0" y="0"/>
            <a:chExt cx="1442373" cy="140763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42373" cy="1407638"/>
            </a:xfrm>
            <a:custGeom>
              <a:avLst/>
              <a:gdLst/>
              <a:ahLst/>
              <a:cxnLst/>
              <a:rect r="r" b="b" t="t" l="l"/>
              <a:pathLst>
                <a:path h="1407638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363815"/>
                  </a:lnTo>
                  <a:cubicBezTo>
                    <a:pt x="1442373" y="1388018"/>
                    <a:pt x="1422753" y="1407638"/>
                    <a:pt x="1398550" y="1407638"/>
                  </a:cubicBezTo>
                  <a:lnTo>
                    <a:pt x="43823" y="1407638"/>
                  </a:lnTo>
                  <a:cubicBezTo>
                    <a:pt x="19620" y="1407638"/>
                    <a:pt x="0" y="1388018"/>
                    <a:pt x="0" y="1363815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442373" cy="14647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5443298"/>
            <a:ext cx="5476511" cy="5068010"/>
            <a:chOff x="0" y="0"/>
            <a:chExt cx="1442373" cy="13347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42373" cy="1334785"/>
            </a:xfrm>
            <a:custGeom>
              <a:avLst/>
              <a:gdLst/>
              <a:ahLst/>
              <a:cxnLst/>
              <a:rect r="r" b="b" t="t" l="l"/>
              <a:pathLst>
                <a:path h="1334785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290961"/>
                  </a:lnTo>
                  <a:cubicBezTo>
                    <a:pt x="1442373" y="1315164"/>
                    <a:pt x="1422753" y="1334785"/>
                    <a:pt x="1398550" y="1334785"/>
                  </a:cubicBezTo>
                  <a:lnTo>
                    <a:pt x="43823" y="1334785"/>
                  </a:lnTo>
                  <a:cubicBezTo>
                    <a:pt x="19620" y="1334785"/>
                    <a:pt x="0" y="1315164"/>
                    <a:pt x="0" y="1290961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2F35C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442373" cy="1391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916483" y="5443298"/>
            <a:ext cx="5476511" cy="5068010"/>
            <a:chOff x="0" y="0"/>
            <a:chExt cx="1442373" cy="13347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42373" cy="1334785"/>
            </a:xfrm>
            <a:custGeom>
              <a:avLst/>
              <a:gdLst/>
              <a:ahLst/>
              <a:cxnLst/>
              <a:rect r="r" b="b" t="t" l="l"/>
              <a:pathLst>
                <a:path h="1334785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290961"/>
                  </a:lnTo>
                  <a:cubicBezTo>
                    <a:pt x="1442373" y="1315164"/>
                    <a:pt x="1422753" y="1334785"/>
                    <a:pt x="1398550" y="1334785"/>
                  </a:cubicBezTo>
                  <a:lnTo>
                    <a:pt x="43823" y="1334785"/>
                  </a:lnTo>
                  <a:cubicBezTo>
                    <a:pt x="19620" y="1334785"/>
                    <a:pt x="0" y="1315164"/>
                    <a:pt x="0" y="1290961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EA2D9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442373" cy="1391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802568" y="0"/>
            <a:ext cx="5032057" cy="10287000"/>
            <a:chOff x="0" y="0"/>
            <a:chExt cx="779597" cy="15937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79597" cy="1593725"/>
            </a:xfrm>
            <a:custGeom>
              <a:avLst/>
              <a:gdLst/>
              <a:ahLst/>
              <a:cxnLst/>
              <a:rect r="r" b="b" t="t" l="l"/>
              <a:pathLst>
                <a:path h="1593725" w="779597">
                  <a:moveTo>
                    <a:pt x="0" y="0"/>
                  </a:moveTo>
                  <a:lnTo>
                    <a:pt x="779597" y="0"/>
                  </a:lnTo>
                  <a:lnTo>
                    <a:pt x="779597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131714" t="0" r="-131714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799465"/>
            <a:ext cx="5126127" cy="1220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7"/>
              </a:lnSpc>
            </a:pPr>
            <a:r>
              <a:rPr lang="en-US" sz="3851" spc="20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 VISUALIZATION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10940" y="7529875"/>
            <a:ext cx="3323366" cy="1113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Teaching students how to use technology effectively and safely, including AI and automation tools.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44966" y="7529875"/>
            <a:ext cx="3488222" cy="1113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Developing students' critical thinking and problem- solving skills, which are essential for navigating an automated world.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44966" y="2193954"/>
            <a:ext cx="3488222" cy="1113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190930"/>
                </a:solidFill>
                <a:latin typeface="Montserrat"/>
                <a:ea typeface="Montserrat"/>
                <a:cs typeface="Montserrat"/>
                <a:sym typeface="Montserrat"/>
              </a:rPr>
              <a:t>Focus on STEM education to prepare students for careers in fields that are in high demand in an automated workforce.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10940" y="6648126"/>
            <a:ext cx="3323366" cy="35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3"/>
              </a:lnSpc>
            </a:pPr>
            <a:r>
              <a:rPr lang="en-US" sz="237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Digital Literacy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044966" y="6648126"/>
            <a:ext cx="3323366" cy="69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3"/>
              </a:lnSpc>
            </a:pPr>
            <a:r>
              <a:rPr lang="en-US" sz="237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Critical Thinking and Problem-Solving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044966" y="1494895"/>
            <a:ext cx="3323366" cy="35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3"/>
              </a:lnSpc>
            </a:pPr>
            <a:r>
              <a:rPr lang="en-US" sz="2373" b="true">
                <a:solidFill>
                  <a:srgbClr val="19093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STEM Education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73557" y="3226574"/>
            <a:ext cx="6806117" cy="5487209"/>
            <a:chOff x="0" y="0"/>
            <a:chExt cx="1792557" cy="144519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2557" cy="1445191"/>
            </a:xfrm>
            <a:custGeom>
              <a:avLst/>
              <a:gdLst/>
              <a:ahLst/>
              <a:cxnLst/>
              <a:rect r="r" b="b" t="t" l="l"/>
              <a:pathLst>
                <a:path h="1445191" w="1792557">
                  <a:moveTo>
                    <a:pt x="42087" y="0"/>
                  </a:moveTo>
                  <a:lnTo>
                    <a:pt x="1750470" y="0"/>
                  </a:lnTo>
                  <a:cubicBezTo>
                    <a:pt x="1773714" y="0"/>
                    <a:pt x="1792557" y="18843"/>
                    <a:pt x="1792557" y="42087"/>
                  </a:cubicBezTo>
                  <a:lnTo>
                    <a:pt x="1792557" y="1403104"/>
                  </a:lnTo>
                  <a:cubicBezTo>
                    <a:pt x="1792557" y="1426348"/>
                    <a:pt x="1773714" y="1445191"/>
                    <a:pt x="1750470" y="1445191"/>
                  </a:cubicBezTo>
                  <a:lnTo>
                    <a:pt x="42087" y="1445191"/>
                  </a:lnTo>
                  <a:cubicBezTo>
                    <a:pt x="30925" y="1445191"/>
                    <a:pt x="20220" y="1440757"/>
                    <a:pt x="12327" y="1432864"/>
                  </a:cubicBezTo>
                  <a:cubicBezTo>
                    <a:pt x="4434" y="1424971"/>
                    <a:pt x="0" y="1414266"/>
                    <a:pt x="0" y="1403104"/>
                  </a:cubicBezTo>
                  <a:lnTo>
                    <a:pt x="0" y="42087"/>
                  </a:lnTo>
                  <a:cubicBezTo>
                    <a:pt x="0" y="18843"/>
                    <a:pt x="18843" y="0"/>
                    <a:pt x="4208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792557" cy="15023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255194" y="1572997"/>
            <a:ext cx="13048960" cy="744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3"/>
              </a:lnSpc>
            </a:pPr>
            <a:r>
              <a:rPr lang="en-US" sz="4644" spc="246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OBSERVATIONS / CHARTS / ETC.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453183" y="3226574"/>
            <a:ext cx="6806117" cy="5487209"/>
            <a:chOff x="0" y="0"/>
            <a:chExt cx="1792557" cy="144519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92557" cy="1445191"/>
            </a:xfrm>
            <a:custGeom>
              <a:avLst/>
              <a:gdLst/>
              <a:ahLst/>
              <a:cxnLst/>
              <a:rect r="r" b="b" t="t" l="l"/>
              <a:pathLst>
                <a:path h="1445191" w="1792557">
                  <a:moveTo>
                    <a:pt x="42087" y="0"/>
                  </a:moveTo>
                  <a:lnTo>
                    <a:pt x="1750470" y="0"/>
                  </a:lnTo>
                  <a:cubicBezTo>
                    <a:pt x="1773714" y="0"/>
                    <a:pt x="1792557" y="18843"/>
                    <a:pt x="1792557" y="42087"/>
                  </a:cubicBezTo>
                  <a:lnTo>
                    <a:pt x="1792557" y="1403104"/>
                  </a:lnTo>
                  <a:cubicBezTo>
                    <a:pt x="1792557" y="1426348"/>
                    <a:pt x="1773714" y="1445191"/>
                    <a:pt x="1750470" y="1445191"/>
                  </a:cubicBezTo>
                  <a:lnTo>
                    <a:pt x="42087" y="1445191"/>
                  </a:lnTo>
                  <a:cubicBezTo>
                    <a:pt x="30925" y="1445191"/>
                    <a:pt x="20220" y="1440757"/>
                    <a:pt x="12327" y="1432864"/>
                  </a:cubicBezTo>
                  <a:cubicBezTo>
                    <a:pt x="4434" y="1424971"/>
                    <a:pt x="0" y="1414266"/>
                    <a:pt x="0" y="1403104"/>
                  </a:cubicBezTo>
                  <a:lnTo>
                    <a:pt x="0" y="42087"/>
                  </a:lnTo>
                  <a:cubicBezTo>
                    <a:pt x="0" y="18843"/>
                    <a:pt x="18843" y="0"/>
                    <a:pt x="4208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792557" cy="15023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11288" y="2453161"/>
            <a:ext cx="13265424" cy="6336812"/>
            <a:chOff x="0" y="0"/>
            <a:chExt cx="3493774" cy="16689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93774" cy="1668955"/>
            </a:xfrm>
            <a:custGeom>
              <a:avLst/>
              <a:gdLst/>
              <a:ahLst/>
              <a:cxnLst/>
              <a:rect r="r" b="b" t="t" l="l"/>
              <a:pathLst>
                <a:path h="1668955" w="3493774">
                  <a:moveTo>
                    <a:pt x="21594" y="0"/>
                  </a:moveTo>
                  <a:lnTo>
                    <a:pt x="3472181" y="0"/>
                  </a:lnTo>
                  <a:cubicBezTo>
                    <a:pt x="3477907" y="0"/>
                    <a:pt x="3483400" y="2275"/>
                    <a:pt x="3487450" y="6325"/>
                  </a:cubicBezTo>
                  <a:cubicBezTo>
                    <a:pt x="3491499" y="10374"/>
                    <a:pt x="3493774" y="15867"/>
                    <a:pt x="3493774" y="21594"/>
                  </a:cubicBezTo>
                  <a:lnTo>
                    <a:pt x="3493774" y="1647361"/>
                  </a:lnTo>
                  <a:cubicBezTo>
                    <a:pt x="3493774" y="1659287"/>
                    <a:pt x="3484106" y="1668955"/>
                    <a:pt x="3472181" y="1668955"/>
                  </a:cubicBezTo>
                  <a:lnTo>
                    <a:pt x="21594" y="1668955"/>
                  </a:lnTo>
                  <a:cubicBezTo>
                    <a:pt x="15867" y="1668955"/>
                    <a:pt x="10374" y="1666680"/>
                    <a:pt x="6325" y="1662630"/>
                  </a:cubicBezTo>
                  <a:cubicBezTo>
                    <a:pt x="2275" y="1658580"/>
                    <a:pt x="0" y="1653088"/>
                    <a:pt x="0" y="1647361"/>
                  </a:cubicBezTo>
                  <a:lnTo>
                    <a:pt x="0" y="21594"/>
                  </a:lnTo>
                  <a:cubicBezTo>
                    <a:pt x="0" y="15867"/>
                    <a:pt x="2275" y="10374"/>
                    <a:pt x="6325" y="6325"/>
                  </a:cubicBezTo>
                  <a:cubicBezTo>
                    <a:pt x="10374" y="2275"/>
                    <a:pt x="15867" y="0"/>
                    <a:pt x="2159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3493774" cy="17261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1206785"/>
            <a:ext cx="14278600" cy="614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7"/>
              </a:lnSpc>
            </a:pPr>
            <a:r>
              <a:rPr lang="en-US" sz="3851" spc="20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NOTES / CONCLUSIONS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31744" y="3204811"/>
            <a:ext cx="11424513" cy="587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0718" indent="-375359" lvl="1">
              <a:lnSpc>
                <a:spcPts val="4868"/>
              </a:lnSpc>
              <a:buFont typeface="Arial"/>
              <a:buChar char="•"/>
            </a:pPr>
            <a:r>
              <a:rPr lang="en-US" sz="347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blah blah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13261" y="4432575"/>
            <a:ext cx="1980125" cy="198012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152449" y="4432575"/>
            <a:ext cx="1980125" cy="198012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894613" y="4432575"/>
            <a:ext cx="1980125" cy="198012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731964" y="4751277"/>
            <a:ext cx="1342720" cy="134272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471151" y="4751277"/>
            <a:ext cx="1342720" cy="134272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213316" y="4751277"/>
            <a:ext cx="1342720" cy="134272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3761294" y="5038914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500481" y="5038914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242646" y="5038914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723846" y="6772476"/>
            <a:ext cx="3426673" cy="305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6"/>
              </a:lnSpc>
            </a:pPr>
            <a:r>
              <a:rPr lang="en-US" sz="2100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Importance / Questions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463033" y="6772476"/>
            <a:ext cx="3426673" cy="305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6"/>
              </a:lnSpc>
            </a:pPr>
            <a:r>
              <a:rPr lang="en-US" sz="2100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Coding / Analysis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205198" y="6772476"/>
            <a:ext cx="3426673" cy="305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6"/>
              </a:lnSpc>
            </a:pPr>
            <a:r>
              <a:rPr lang="en-US" sz="2100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Results / Conclusions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966169" y="2078610"/>
            <a:ext cx="12352685" cy="61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37"/>
              </a:lnSpc>
            </a:pPr>
            <a:r>
              <a:rPr lang="en-US" sz="3851" spc="20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PRESENTATION BREAKDOWN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11288" y="2453161"/>
            <a:ext cx="13265424" cy="6336812"/>
            <a:chOff x="0" y="0"/>
            <a:chExt cx="3493774" cy="16689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93774" cy="1668955"/>
            </a:xfrm>
            <a:custGeom>
              <a:avLst/>
              <a:gdLst/>
              <a:ahLst/>
              <a:cxnLst/>
              <a:rect r="r" b="b" t="t" l="l"/>
              <a:pathLst>
                <a:path h="1668955" w="3493774">
                  <a:moveTo>
                    <a:pt x="21594" y="0"/>
                  </a:moveTo>
                  <a:lnTo>
                    <a:pt x="3472181" y="0"/>
                  </a:lnTo>
                  <a:cubicBezTo>
                    <a:pt x="3477907" y="0"/>
                    <a:pt x="3483400" y="2275"/>
                    <a:pt x="3487450" y="6325"/>
                  </a:cubicBezTo>
                  <a:cubicBezTo>
                    <a:pt x="3491499" y="10374"/>
                    <a:pt x="3493774" y="15867"/>
                    <a:pt x="3493774" y="21594"/>
                  </a:cubicBezTo>
                  <a:lnTo>
                    <a:pt x="3493774" y="1647361"/>
                  </a:lnTo>
                  <a:cubicBezTo>
                    <a:pt x="3493774" y="1659287"/>
                    <a:pt x="3484106" y="1668955"/>
                    <a:pt x="3472181" y="1668955"/>
                  </a:cubicBezTo>
                  <a:lnTo>
                    <a:pt x="21594" y="1668955"/>
                  </a:lnTo>
                  <a:cubicBezTo>
                    <a:pt x="15867" y="1668955"/>
                    <a:pt x="10374" y="1666680"/>
                    <a:pt x="6325" y="1662630"/>
                  </a:cubicBezTo>
                  <a:cubicBezTo>
                    <a:pt x="2275" y="1658580"/>
                    <a:pt x="0" y="1653088"/>
                    <a:pt x="0" y="1647361"/>
                  </a:cubicBezTo>
                  <a:lnTo>
                    <a:pt x="0" y="21594"/>
                  </a:lnTo>
                  <a:cubicBezTo>
                    <a:pt x="0" y="15867"/>
                    <a:pt x="2275" y="10374"/>
                    <a:pt x="6325" y="6325"/>
                  </a:cubicBezTo>
                  <a:cubicBezTo>
                    <a:pt x="10374" y="2275"/>
                    <a:pt x="15867" y="0"/>
                    <a:pt x="2159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3493774" cy="17261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1206785"/>
            <a:ext cx="14278600" cy="614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7"/>
              </a:lnSpc>
            </a:pPr>
            <a:r>
              <a:rPr lang="en-US" sz="3851" spc="20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IMPORTANCE AND REAL LIFE APPLICATIONS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32990" y="2907343"/>
            <a:ext cx="11424513" cy="546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0718" indent="-375359" lvl="1">
              <a:lnSpc>
                <a:spcPts val="4868"/>
              </a:lnSpc>
              <a:buFont typeface="Arial"/>
              <a:buChar char="•"/>
            </a:pPr>
            <a:r>
              <a:rPr lang="en-US" sz="347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Life expectancy serves as a critical indicator of a nation's overall health and development</a:t>
            </a:r>
          </a:p>
          <a:p>
            <a:pPr algn="l" marL="750718" indent="-375359" lvl="1">
              <a:lnSpc>
                <a:spcPts val="4868"/>
              </a:lnSpc>
              <a:buFont typeface="Arial"/>
              <a:buChar char="•"/>
            </a:pPr>
            <a:r>
              <a:rPr lang="en-US" sz="347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Understanding the factors that influence life expectancy can inform policies aimed at improving public health outcomes globally</a:t>
            </a:r>
          </a:p>
          <a:p>
            <a:pPr algn="l" marL="750718" indent="-375359" lvl="1">
              <a:lnSpc>
                <a:spcPts val="4868"/>
              </a:lnSpc>
              <a:buFont typeface="Arial"/>
              <a:buChar char="•"/>
            </a:pPr>
            <a:r>
              <a:rPr lang="en-US" sz="347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 will analyze various factors contributing to differences in life expectancy across countries and use this to develop predictive models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73557" y="3226574"/>
            <a:ext cx="6806117" cy="5487209"/>
            <a:chOff x="0" y="0"/>
            <a:chExt cx="1792557" cy="144519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2557" cy="1445191"/>
            </a:xfrm>
            <a:custGeom>
              <a:avLst/>
              <a:gdLst/>
              <a:ahLst/>
              <a:cxnLst/>
              <a:rect r="r" b="b" t="t" l="l"/>
              <a:pathLst>
                <a:path h="1445191" w="1792557">
                  <a:moveTo>
                    <a:pt x="42087" y="0"/>
                  </a:moveTo>
                  <a:lnTo>
                    <a:pt x="1750470" y="0"/>
                  </a:lnTo>
                  <a:cubicBezTo>
                    <a:pt x="1773714" y="0"/>
                    <a:pt x="1792557" y="18843"/>
                    <a:pt x="1792557" y="42087"/>
                  </a:cubicBezTo>
                  <a:lnTo>
                    <a:pt x="1792557" y="1403104"/>
                  </a:lnTo>
                  <a:cubicBezTo>
                    <a:pt x="1792557" y="1426348"/>
                    <a:pt x="1773714" y="1445191"/>
                    <a:pt x="1750470" y="1445191"/>
                  </a:cubicBezTo>
                  <a:lnTo>
                    <a:pt x="42087" y="1445191"/>
                  </a:lnTo>
                  <a:cubicBezTo>
                    <a:pt x="30925" y="1445191"/>
                    <a:pt x="20220" y="1440757"/>
                    <a:pt x="12327" y="1432864"/>
                  </a:cubicBezTo>
                  <a:cubicBezTo>
                    <a:pt x="4434" y="1424971"/>
                    <a:pt x="0" y="1414266"/>
                    <a:pt x="0" y="1403104"/>
                  </a:cubicBezTo>
                  <a:lnTo>
                    <a:pt x="0" y="42087"/>
                  </a:lnTo>
                  <a:cubicBezTo>
                    <a:pt x="0" y="18843"/>
                    <a:pt x="18843" y="0"/>
                    <a:pt x="4208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792557" cy="15023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310419" y="4223930"/>
            <a:ext cx="6132392" cy="371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8"/>
              </a:lnSpc>
            </a:pPr>
            <a:r>
              <a:rPr lang="en-US" sz="302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 accurately can we identify the socio-economic, environmental, and health-related factors that influenced life expectancy across countries from 2000 to 2015?​</a:t>
            </a:r>
          </a:p>
          <a:p>
            <a:pPr algn="ctr">
              <a:lnSpc>
                <a:spcPts val="4238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255194" y="1572997"/>
            <a:ext cx="13048960" cy="744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3"/>
              </a:lnSpc>
            </a:pPr>
            <a:r>
              <a:rPr lang="en-US" sz="4644" spc="246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SMART QUESTIONS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453183" y="3226574"/>
            <a:ext cx="6806117" cy="5487209"/>
            <a:chOff x="0" y="0"/>
            <a:chExt cx="1792557" cy="14451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92557" cy="1445191"/>
            </a:xfrm>
            <a:custGeom>
              <a:avLst/>
              <a:gdLst/>
              <a:ahLst/>
              <a:cxnLst/>
              <a:rect r="r" b="b" t="t" l="l"/>
              <a:pathLst>
                <a:path h="1445191" w="1792557">
                  <a:moveTo>
                    <a:pt x="42087" y="0"/>
                  </a:moveTo>
                  <a:lnTo>
                    <a:pt x="1750470" y="0"/>
                  </a:lnTo>
                  <a:cubicBezTo>
                    <a:pt x="1773714" y="0"/>
                    <a:pt x="1792557" y="18843"/>
                    <a:pt x="1792557" y="42087"/>
                  </a:cubicBezTo>
                  <a:lnTo>
                    <a:pt x="1792557" y="1403104"/>
                  </a:lnTo>
                  <a:cubicBezTo>
                    <a:pt x="1792557" y="1426348"/>
                    <a:pt x="1773714" y="1445191"/>
                    <a:pt x="1750470" y="1445191"/>
                  </a:cubicBezTo>
                  <a:lnTo>
                    <a:pt x="42087" y="1445191"/>
                  </a:lnTo>
                  <a:cubicBezTo>
                    <a:pt x="30925" y="1445191"/>
                    <a:pt x="20220" y="1440757"/>
                    <a:pt x="12327" y="1432864"/>
                  </a:cubicBezTo>
                  <a:cubicBezTo>
                    <a:pt x="4434" y="1424971"/>
                    <a:pt x="0" y="1414266"/>
                    <a:pt x="0" y="1403104"/>
                  </a:cubicBezTo>
                  <a:lnTo>
                    <a:pt x="0" y="42087"/>
                  </a:lnTo>
                  <a:cubicBezTo>
                    <a:pt x="0" y="18843"/>
                    <a:pt x="18843" y="0"/>
                    <a:pt x="4208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792557" cy="15023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948827" y="4454069"/>
            <a:ext cx="5814830" cy="2965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1"/>
              </a:lnSpc>
            </a:pPr>
            <a:r>
              <a:rPr lang="en-US" sz="340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models can effectively predict a country's life expectancy based on these factors?​</a:t>
            </a:r>
          </a:p>
          <a:p>
            <a:pPr algn="ctr">
              <a:lnSpc>
                <a:spcPts val="4771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16483" y="-224308"/>
            <a:ext cx="5476511" cy="5344626"/>
            <a:chOff x="0" y="0"/>
            <a:chExt cx="1442373" cy="140763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42373" cy="1407638"/>
            </a:xfrm>
            <a:custGeom>
              <a:avLst/>
              <a:gdLst/>
              <a:ahLst/>
              <a:cxnLst/>
              <a:rect r="r" b="b" t="t" l="l"/>
              <a:pathLst>
                <a:path h="1407638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363815"/>
                  </a:lnTo>
                  <a:cubicBezTo>
                    <a:pt x="1442373" y="1388018"/>
                    <a:pt x="1422753" y="1407638"/>
                    <a:pt x="1398550" y="1407638"/>
                  </a:cubicBezTo>
                  <a:lnTo>
                    <a:pt x="43823" y="1407638"/>
                  </a:lnTo>
                  <a:cubicBezTo>
                    <a:pt x="19620" y="1407638"/>
                    <a:pt x="0" y="1388018"/>
                    <a:pt x="0" y="1363815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442373" cy="14647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5443298"/>
            <a:ext cx="5476511" cy="5068010"/>
            <a:chOff x="0" y="0"/>
            <a:chExt cx="1442373" cy="13347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42373" cy="1334785"/>
            </a:xfrm>
            <a:custGeom>
              <a:avLst/>
              <a:gdLst/>
              <a:ahLst/>
              <a:cxnLst/>
              <a:rect r="r" b="b" t="t" l="l"/>
              <a:pathLst>
                <a:path h="1334785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290961"/>
                  </a:lnTo>
                  <a:cubicBezTo>
                    <a:pt x="1442373" y="1315164"/>
                    <a:pt x="1422753" y="1334785"/>
                    <a:pt x="1398550" y="1334785"/>
                  </a:cubicBezTo>
                  <a:lnTo>
                    <a:pt x="43823" y="1334785"/>
                  </a:lnTo>
                  <a:cubicBezTo>
                    <a:pt x="19620" y="1334785"/>
                    <a:pt x="0" y="1315164"/>
                    <a:pt x="0" y="1290961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2F35C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442373" cy="1391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916483" y="5443298"/>
            <a:ext cx="5476511" cy="5068010"/>
            <a:chOff x="0" y="0"/>
            <a:chExt cx="1442373" cy="13347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42373" cy="1334785"/>
            </a:xfrm>
            <a:custGeom>
              <a:avLst/>
              <a:gdLst/>
              <a:ahLst/>
              <a:cxnLst/>
              <a:rect r="r" b="b" t="t" l="l"/>
              <a:pathLst>
                <a:path h="1334785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290961"/>
                  </a:lnTo>
                  <a:cubicBezTo>
                    <a:pt x="1442373" y="1315164"/>
                    <a:pt x="1422753" y="1334785"/>
                    <a:pt x="1398550" y="1334785"/>
                  </a:cubicBezTo>
                  <a:lnTo>
                    <a:pt x="43823" y="1334785"/>
                  </a:lnTo>
                  <a:cubicBezTo>
                    <a:pt x="19620" y="1334785"/>
                    <a:pt x="0" y="1315164"/>
                    <a:pt x="0" y="1290961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EA2D9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442373" cy="1391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802568" y="0"/>
            <a:ext cx="5032057" cy="10287000"/>
            <a:chOff x="0" y="0"/>
            <a:chExt cx="779597" cy="15937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79597" cy="1593725"/>
            </a:xfrm>
            <a:custGeom>
              <a:avLst/>
              <a:gdLst/>
              <a:ahLst/>
              <a:cxnLst/>
              <a:rect r="r" b="b" t="t" l="l"/>
              <a:pathLst>
                <a:path h="1593725" w="779597">
                  <a:moveTo>
                    <a:pt x="0" y="0"/>
                  </a:moveTo>
                  <a:lnTo>
                    <a:pt x="779597" y="0"/>
                  </a:lnTo>
                  <a:lnTo>
                    <a:pt x="779597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131714" t="0" r="-131714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669308" y="1466320"/>
            <a:ext cx="3808900" cy="1220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7"/>
              </a:lnSpc>
            </a:pPr>
            <a:r>
              <a:rPr lang="en-US" sz="3851" spc="20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OUR DATASET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10940" y="7347185"/>
            <a:ext cx="3323366" cy="269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dadadad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44966" y="7347185"/>
            <a:ext cx="3488222" cy="269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something about sourcing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44966" y="2193954"/>
            <a:ext cx="3488222" cy="269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190930"/>
                </a:solidFill>
                <a:latin typeface="Montserrat"/>
                <a:ea typeface="Montserrat"/>
                <a:cs typeface="Montserrat"/>
                <a:sym typeface="Montserrat"/>
              </a:rPr>
              <a:t>variables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10940" y="6648126"/>
            <a:ext cx="3323366" cy="354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3"/>
              </a:lnSpc>
            </a:pPr>
            <a:r>
              <a:rPr lang="en-US" sz="237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describe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044966" y="6648126"/>
            <a:ext cx="3323366" cy="354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3"/>
              </a:lnSpc>
            </a:pPr>
            <a:r>
              <a:rPr lang="en-US" sz="237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link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044966" y="1494895"/>
            <a:ext cx="3323366" cy="354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3"/>
              </a:lnSpc>
            </a:pPr>
            <a:r>
              <a:rPr lang="en-US" sz="2373" b="true">
                <a:solidFill>
                  <a:srgbClr val="19093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variables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13261" y="4432575"/>
            <a:ext cx="1980125" cy="198012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152449" y="4432575"/>
            <a:ext cx="1980125" cy="198012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894613" y="4432575"/>
            <a:ext cx="1980125" cy="198012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731964" y="4751277"/>
            <a:ext cx="1342720" cy="134272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471151" y="4751277"/>
            <a:ext cx="1342720" cy="134272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213316" y="4751277"/>
            <a:ext cx="1342720" cy="134272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3761294" y="5038914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500481" y="5038914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242646" y="5038914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656129" y="7659378"/>
            <a:ext cx="3494390" cy="98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AI and automation can augment human capabilities, enabling them to perform tasks more efficiently and effectively.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395316" y="7659378"/>
            <a:ext cx="3494390" cy="98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AI systems can provide insights and recommendations, supporting human decision-making and allowing for more informed choices.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137481" y="7659378"/>
            <a:ext cx="3494390" cy="98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integration of AI and automation is creating new opportunities for human-machine collaboration, fostering innovation and creativity.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723846" y="6772476"/>
            <a:ext cx="3426673" cy="61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6"/>
              </a:lnSpc>
            </a:pPr>
            <a:r>
              <a:rPr lang="en-US" sz="2100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Augmenting Human Capabilities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463033" y="6772476"/>
            <a:ext cx="3426673" cy="305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6"/>
              </a:lnSpc>
            </a:pPr>
            <a:r>
              <a:rPr lang="en-US" sz="2100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Shared Decision-Making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205198" y="6772476"/>
            <a:ext cx="3426673" cy="61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6"/>
              </a:lnSpc>
            </a:pPr>
            <a:r>
              <a:rPr lang="en-US" sz="2100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New Forms of Collaboration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261286" y="1628524"/>
            <a:ext cx="13762451" cy="677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26502" indent="-463251" lvl="1">
              <a:lnSpc>
                <a:spcPts val="5389"/>
              </a:lnSpc>
              <a:buAutoNum type="arabicPeriod" startAt="1"/>
            </a:pPr>
            <a:r>
              <a:rPr lang="en-US" sz="4291" spc="22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EDA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16483" y="-224308"/>
            <a:ext cx="5476511" cy="5344626"/>
            <a:chOff x="0" y="0"/>
            <a:chExt cx="1442373" cy="140763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42373" cy="1407638"/>
            </a:xfrm>
            <a:custGeom>
              <a:avLst/>
              <a:gdLst/>
              <a:ahLst/>
              <a:cxnLst/>
              <a:rect r="r" b="b" t="t" l="l"/>
              <a:pathLst>
                <a:path h="1407638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363815"/>
                  </a:lnTo>
                  <a:cubicBezTo>
                    <a:pt x="1442373" y="1388018"/>
                    <a:pt x="1422753" y="1407638"/>
                    <a:pt x="1398550" y="1407638"/>
                  </a:cubicBezTo>
                  <a:lnTo>
                    <a:pt x="43823" y="1407638"/>
                  </a:lnTo>
                  <a:cubicBezTo>
                    <a:pt x="19620" y="1407638"/>
                    <a:pt x="0" y="1388018"/>
                    <a:pt x="0" y="1363815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442373" cy="14647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5443298"/>
            <a:ext cx="5476511" cy="5068010"/>
            <a:chOff x="0" y="0"/>
            <a:chExt cx="1442373" cy="13347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42373" cy="1334785"/>
            </a:xfrm>
            <a:custGeom>
              <a:avLst/>
              <a:gdLst/>
              <a:ahLst/>
              <a:cxnLst/>
              <a:rect r="r" b="b" t="t" l="l"/>
              <a:pathLst>
                <a:path h="1334785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290961"/>
                  </a:lnTo>
                  <a:cubicBezTo>
                    <a:pt x="1442373" y="1315164"/>
                    <a:pt x="1422753" y="1334785"/>
                    <a:pt x="1398550" y="1334785"/>
                  </a:cubicBezTo>
                  <a:lnTo>
                    <a:pt x="43823" y="1334785"/>
                  </a:lnTo>
                  <a:cubicBezTo>
                    <a:pt x="19620" y="1334785"/>
                    <a:pt x="0" y="1315164"/>
                    <a:pt x="0" y="1290961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2F35C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442373" cy="1391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916483" y="5443298"/>
            <a:ext cx="5476511" cy="5068010"/>
            <a:chOff x="0" y="0"/>
            <a:chExt cx="1442373" cy="13347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42373" cy="1334785"/>
            </a:xfrm>
            <a:custGeom>
              <a:avLst/>
              <a:gdLst/>
              <a:ahLst/>
              <a:cxnLst/>
              <a:rect r="r" b="b" t="t" l="l"/>
              <a:pathLst>
                <a:path h="1334785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290961"/>
                  </a:lnTo>
                  <a:cubicBezTo>
                    <a:pt x="1442373" y="1315164"/>
                    <a:pt x="1422753" y="1334785"/>
                    <a:pt x="1398550" y="1334785"/>
                  </a:cubicBezTo>
                  <a:lnTo>
                    <a:pt x="43823" y="1334785"/>
                  </a:lnTo>
                  <a:cubicBezTo>
                    <a:pt x="19620" y="1334785"/>
                    <a:pt x="0" y="1315164"/>
                    <a:pt x="0" y="1290961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EA2D9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442373" cy="1391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802568" y="0"/>
            <a:ext cx="5032057" cy="10287000"/>
            <a:chOff x="0" y="0"/>
            <a:chExt cx="779597" cy="15937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79597" cy="1593725"/>
            </a:xfrm>
            <a:custGeom>
              <a:avLst/>
              <a:gdLst/>
              <a:ahLst/>
              <a:cxnLst/>
              <a:rect r="r" b="b" t="t" l="l"/>
              <a:pathLst>
                <a:path h="1593725" w="779597">
                  <a:moveTo>
                    <a:pt x="0" y="0"/>
                  </a:moveTo>
                  <a:lnTo>
                    <a:pt x="779597" y="0"/>
                  </a:lnTo>
                  <a:lnTo>
                    <a:pt x="779597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131714" t="0" r="-131714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669308" y="1466320"/>
            <a:ext cx="4406630" cy="1829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7"/>
              </a:lnSpc>
            </a:pPr>
            <a:r>
              <a:rPr lang="en-US" sz="3851" spc="20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MULTIPLE LINEAR REGRESSION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10940" y="7463200"/>
            <a:ext cx="3323366" cy="1113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Continuous learning and</a:t>
            </a: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upskilling are essential to staying relevant in a rapidly changing job market.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44966" y="7463200"/>
            <a:ext cx="3760889" cy="1113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Designing work environments</a:t>
            </a: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that prioritize human well-being and empower employees to thrive in the digital age.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44966" y="2193954"/>
            <a:ext cx="4058344" cy="1113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190930"/>
                </a:solidFill>
                <a:latin typeface="Montserrat"/>
                <a:ea typeface="Montserrat"/>
                <a:cs typeface="Montserrat"/>
                <a:sym typeface="Montserrat"/>
              </a:rPr>
              <a:t>Remote work and flexible schedules are becoming increasingly common, offering</a:t>
            </a:r>
            <a:r>
              <a:rPr lang="en-US" sz="1615">
                <a:solidFill>
                  <a:srgbClr val="190930"/>
                </a:solidFill>
                <a:latin typeface="Montserrat"/>
                <a:ea typeface="Montserrat"/>
                <a:cs typeface="Montserrat"/>
                <a:sym typeface="Montserrat"/>
              </a:rPr>
              <a:t> greater work-life balance and adaptability.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10940" y="6648126"/>
            <a:ext cx="3323366" cy="35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3"/>
              </a:lnSpc>
            </a:pPr>
            <a:r>
              <a:rPr lang="en-US" sz="237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Lifelong Learning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044966" y="6648126"/>
            <a:ext cx="3323366" cy="69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3"/>
              </a:lnSpc>
            </a:pPr>
            <a:r>
              <a:rPr lang="en-US" sz="237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Human-Centered Design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044966" y="1494895"/>
            <a:ext cx="3323366" cy="35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3"/>
              </a:lnSpc>
            </a:pPr>
            <a:r>
              <a:rPr lang="en-US" sz="2373" b="true">
                <a:solidFill>
                  <a:srgbClr val="19093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Flexibility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73557" y="4765045"/>
            <a:ext cx="4532854" cy="3948738"/>
            <a:chOff x="0" y="0"/>
            <a:chExt cx="1193838" cy="10399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93838" cy="1039997"/>
            </a:xfrm>
            <a:custGeom>
              <a:avLst/>
              <a:gdLst/>
              <a:ahLst/>
              <a:cxnLst/>
              <a:rect r="r" b="b" t="t" l="l"/>
              <a:pathLst>
                <a:path h="1039997" w="1193838">
                  <a:moveTo>
                    <a:pt x="63194" y="0"/>
                  </a:moveTo>
                  <a:lnTo>
                    <a:pt x="1130644" y="0"/>
                  </a:lnTo>
                  <a:cubicBezTo>
                    <a:pt x="1165545" y="0"/>
                    <a:pt x="1193838" y="28293"/>
                    <a:pt x="1193838" y="63194"/>
                  </a:cubicBezTo>
                  <a:lnTo>
                    <a:pt x="1193838" y="976802"/>
                  </a:lnTo>
                  <a:cubicBezTo>
                    <a:pt x="1193838" y="993563"/>
                    <a:pt x="1187180" y="1009636"/>
                    <a:pt x="1175329" y="1021488"/>
                  </a:cubicBezTo>
                  <a:cubicBezTo>
                    <a:pt x="1163478" y="1033339"/>
                    <a:pt x="1147404" y="1039997"/>
                    <a:pt x="1130644" y="1039997"/>
                  </a:cubicBezTo>
                  <a:lnTo>
                    <a:pt x="63194" y="1039997"/>
                  </a:lnTo>
                  <a:cubicBezTo>
                    <a:pt x="28293" y="1039997"/>
                    <a:pt x="0" y="1011704"/>
                    <a:pt x="0" y="976802"/>
                  </a:cubicBezTo>
                  <a:lnTo>
                    <a:pt x="0" y="63194"/>
                  </a:lnTo>
                  <a:cubicBezTo>
                    <a:pt x="0" y="28293"/>
                    <a:pt x="28293" y="0"/>
                    <a:pt x="6319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193838" cy="1097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877261" y="4765045"/>
            <a:ext cx="4532854" cy="3948738"/>
            <a:chOff x="0" y="0"/>
            <a:chExt cx="1193838" cy="10399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93838" cy="1039997"/>
            </a:xfrm>
            <a:custGeom>
              <a:avLst/>
              <a:gdLst/>
              <a:ahLst/>
              <a:cxnLst/>
              <a:rect r="r" b="b" t="t" l="l"/>
              <a:pathLst>
                <a:path h="1039997" w="1193838">
                  <a:moveTo>
                    <a:pt x="63194" y="0"/>
                  </a:moveTo>
                  <a:lnTo>
                    <a:pt x="1130644" y="0"/>
                  </a:lnTo>
                  <a:cubicBezTo>
                    <a:pt x="1165545" y="0"/>
                    <a:pt x="1193838" y="28293"/>
                    <a:pt x="1193838" y="63194"/>
                  </a:cubicBezTo>
                  <a:lnTo>
                    <a:pt x="1193838" y="976802"/>
                  </a:lnTo>
                  <a:cubicBezTo>
                    <a:pt x="1193838" y="993563"/>
                    <a:pt x="1187180" y="1009636"/>
                    <a:pt x="1175329" y="1021488"/>
                  </a:cubicBezTo>
                  <a:cubicBezTo>
                    <a:pt x="1163478" y="1033339"/>
                    <a:pt x="1147404" y="1039997"/>
                    <a:pt x="1130644" y="1039997"/>
                  </a:cubicBezTo>
                  <a:lnTo>
                    <a:pt x="63194" y="1039997"/>
                  </a:lnTo>
                  <a:cubicBezTo>
                    <a:pt x="28293" y="1039997"/>
                    <a:pt x="0" y="1011704"/>
                    <a:pt x="0" y="976802"/>
                  </a:cubicBezTo>
                  <a:lnTo>
                    <a:pt x="0" y="63194"/>
                  </a:lnTo>
                  <a:cubicBezTo>
                    <a:pt x="0" y="28293"/>
                    <a:pt x="28293" y="0"/>
                    <a:pt x="6319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193838" cy="1097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781589" y="4728023"/>
            <a:ext cx="4532854" cy="3948738"/>
            <a:chOff x="0" y="0"/>
            <a:chExt cx="1193838" cy="10399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93838" cy="1039997"/>
            </a:xfrm>
            <a:custGeom>
              <a:avLst/>
              <a:gdLst/>
              <a:ahLst/>
              <a:cxnLst/>
              <a:rect r="r" b="b" t="t" l="l"/>
              <a:pathLst>
                <a:path h="1039997" w="1193838">
                  <a:moveTo>
                    <a:pt x="63194" y="0"/>
                  </a:moveTo>
                  <a:lnTo>
                    <a:pt x="1130644" y="0"/>
                  </a:lnTo>
                  <a:cubicBezTo>
                    <a:pt x="1165545" y="0"/>
                    <a:pt x="1193838" y="28293"/>
                    <a:pt x="1193838" y="63194"/>
                  </a:cubicBezTo>
                  <a:lnTo>
                    <a:pt x="1193838" y="976802"/>
                  </a:lnTo>
                  <a:cubicBezTo>
                    <a:pt x="1193838" y="993563"/>
                    <a:pt x="1187180" y="1009636"/>
                    <a:pt x="1175329" y="1021488"/>
                  </a:cubicBezTo>
                  <a:cubicBezTo>
                    <a:pt x="1163478" y="1033339"/>
                    <a:pt x="1147404" y="1039997"/>
                    <a:pt x="1130644" y="1039997"/>
                  </a:cubicBezTo>
                  <a:lnTo>
                    <a:pt x="63194" y="1039997"/>
                  </a:lnTo>
                  <a:cubicBezTo>
                    <a:pt x="28293" y="1039997"/>
                    <a:pt x="0" y="1011704"/>
                    <a:pt x="0" y="976802"/>
                  </a:cubicBezTo>
                  <a:lnTo>
                    <a:pt x="0" y="63194"/>
                  </a:lnTo>
                  <a:cubicBezTo>
                    <a:pt x="0" y="28293"/>
                    <a:pt x="28293" y="0"/>
                    <a:pt x="6319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193838" cy="1097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973557" y="4235859"/>
            <a:ext cx="4532854" cy="1058372"/>
            <a:chOff x="0" y="0"/>
            <a:chExt cx="1193838" cy="27874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93838" cy="278748"/>
            </a:xfrm>
            <a:custGeom>
              <a:avLst/>
              <a:gdLst/>
              <a:ahLst/>
              <a:cxnLst/>
              <a:rect r="r" b="b" t="t" l="l"/>
              <a:pathLst>
                <a:path h="278748" w="1193838">
                  <a:moveTo>
                    <a:pt x="42699" y="0"/>
                  </a:moveTo>
                  <a:lnTo>
                    <a:pt x="1151139" y="0"/>
                  </a:lnTo>
                  <a:cubicBezTo>
                    <a:pt x="1174721" y="0"/>
                    <a:pt x="1193838" y="19117"/>
                    <a:pt x="1193838" y="42699"/>
                  </a:cubicBezTo>
                  <a:lnTo>
                    <a:pt x="1193838" y="236049"/>
                  </a:lnTo>
                  <a:cubicBezTo>
                    <a:pt x="1193838" y="247374"/>
                    <a:pt x="1189339" y="258234"/>
                    <a:pt x="1181332" y="266242"/>
                  </a:cubicBezTo>
                  <a:cubicBezTo>
                    <a:pt x="1173324" y="274250"/>
                    <a:pt x="1162464" y="278748"/>
                    <a:pt x="1151139" y="278748"/>
                  </a:cubicBezTo>
                  <a:lnTo>
                    <a:pt x="42699" y="278748"/>
                  </a:lnTo>
                  <a:cubicBezTo>
                    <a:pt x="31374" y="278748"/>
                    <a:pt x="20514" y="274250"/>
                    <a:pt x="12506" y="266242"/>
                  </a:cubicBezTo>
                  <a:cubicBezTo>
                    <a:pt x="4499" y="258234"/>
                    <a:pt x="0" y="247374"/>
                    <a:pt x="0" y="236049"/>
                  </a:cubicBezTo>
                  <a:lnTo>
                    <a:pt x="0" y="42699"/>
                  </a:lnTo>
                  <a:cubicBezTo>
                    <a:pt x="0" y="31374"/>
                    <a:pt x="4499" y="20514"/>
                    <a:pt x="12506" y="12506"/>
                  </a:cubicBezTo>
                  <a:cubicBezTo>
                    <a:pt x="20514" y="4499"/>
                    <a:pt x="31374" y="0"/>
                    <a:pt x="426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193838" cy="3358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877261" y="4235859"/>
            <a:ext cx="4532854" cy="1058372"/>
            <a:chOff x="0" y="0"/>
            <a:chExt cx="1193838" cy="27874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93838" cy="278748"/>
            </a:xfrm>
            <a:custGeom>
              <a:avLst/>
              <a:gdLst/>
              <a:ahLst/>
              <a:cxnLst/>
              <a:rect r="r" b="b" t="t" l="l"/>
              <a:pathLst>
                <a:path h="278748" w="1193838">
                  <a:moveTo>
                    <a:pt x="42699" y="0"/>
                  </a:moveTo>
                  <a:lnTo>
                    <a:pt x="1151139" y="0"/>
                  </a:lnTo>
                  <a:cubicBezTo>
                    <a:pt x="1174721" y="0"/>
                    <a:pt x="1193838" y="19117"/>
                    <a:pt x="1193838" y="42699"/>
                  </a:cubicBezTo>
                  <a:lnTo>
                    <a:pt x="1193838" y="236049"/>
                  </a:lnTo>
                  <a:cubicBezTo>
                    <a:pt x="1193838" y="247374"/>
                    <a:pt x="1189339" y="258234"/>
                    <a:pt x="1181332" y="266242"/>
                  </a:cubicBezTo>
                  <a:cubicBezTo>
                    <a:pt x="1173324" y="274250"/>
                    <a:pt x="1162464" y="278748"/>
                    <a:pt x="1151139" y="278748"/>
                  </a:cubicBezTo>
                  <a:lnTo>
                    <a:pt x="42699" y="278748"/>
                  </a:lnTo>
                  <a:cubicBezTo>
                    <a:pt x="31374" y="278748"/>
                    <a:pt x="20514" y="274250"/>
                    <a:pt x="12506" y="266242"/>
                  </a:cubicBezTo>
                  <a:cubicBezTo>
                    <a:pt x="4499" y="258234"/>
                    <a:pt x="0" y="247374"/>
                    <a:pt x="0" y="236049"/>
                  </a:cubicBezTo>
                  <a:lnTo>
                    <a:pt x="0" y="42699"/>
                  </a:lnTo>
                  <a:cubicBezTo>
                    <a:pt x="0" y="31374"/>
                    <a:pt x="4499" y="20514"/>
                    <a:pt x="12506" y="12506"/>
                  </a:cubicBezTo>
                  <a:cubicBezTo>
                    <a:pt x="20514" y="4499"/>
                    <a:pt x="31374" y="0"/>
                    <a:pt x="426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193838" cy="3358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781589" y="4198837"/>
            <a:ext cx="4532854" cy="1058372"/>
            <a:chOff x="0" y="0"/>
            <a:chExt cx="1193838" cy="27874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93838" cy="278748"/>
            </a:xfrm>
            <a:custGeom>
              <a:avLst/>
              <a:gdLst/>
              <a:ahLst/>
              <a:cxnLst/>
              <a:rect r="r" b="b" t="t" l="l"/>
              <a:pathLst>
                <a:path h="278748" w="1193838">
                  <a:moveTo>
                    <a:pt x="42699" y="0"/>
                  </a:moveTo>
                  <a:lnTo>
                    <a:pt x="1151139" y="0"/>
                  </a:lnTo>
                  <a:cubicBezTo>
                    <a:pt x="1174721" y="0"/>
                    <a:pt x="1193838" y="19117"/>
                    <a:pt x="1193838" y="42699"/>
                  </a:cubicBezTo>
                  <a:lnTo>
                    <a:pt x="1193838" y="236049"/>
                  </a:lnTo>
                  <a:cubicBezTo>
                    <a:pt x="1193838" y="247374"/>
                    <a:pt x="1189339" y="258234"/>
                    <a:pt x="1181332" y="266242"/>
                  </a:cubicBezTo>
                  <a:cubicBezTo>
                    <a:pt x="1173324" y="274250"/>
                    <a:pt x="1162464" y="278748"/>
                    <a:pt x="1151139" y="278748"/>
                  </a:cubicBezTo>
                  <a:lnTo>
                    <a:pt x="42699" y="278748"/>
                  </a:lnTo>
                  <a:cubicBezTo>
                    <a:pt x="31374" y="278748"/>
                    <a:pt x="20514" y="274250"/>
                    <a:pt x="12506" y="266242"/>
                  </a:cubicBezTo>
                  <a:cubicBezTo>
                    <a:pt x="4499" y="258234"/>
                    <a:pt x="0" y="247374"/>
                    <a:pt x="0" y="236049"/>
                  </a:cubicBezTo>
                  <a:lnTo>
                    <a:pt x="0" y="42699"/>
                  </a:lnTo>
                  <a:cubicBezTo>
                    <a:pt x="0" y="31374"/>
                    <a:pt x="4499" y="20514"/>
                    <a:pt x="12506" y="12506"/>
                  </a:cubicBezTo>
                  <a:cubicBezTo>
                    <a:pt x="20514" y="4499"/>
                    <a:pt x="31374" y="0"/>
                    <a:pt x="426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1193838" cy="3358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647282" y="5829523"/>
            <a:ext cx="3504347" cy="1113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Automating repetitive tasks can streamline workflows and free up employees for more strategic work.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550985" y="5829523"/>
            <a:ext cx="3344876" cy="1395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AI can analyze data to identify patterns and trends, providing insights that can improve decision-making and optimize processes.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455314" y="5829523"/>
            <a:ext cx="3599032" cy="1395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6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AI and automation can enable employees to focus on more creative and innovative tasks, leading to new products and services.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483389" y="4587574"/>
            <a:ext cx="3513190" cy="35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3"/>
              </a:lnSpc>
            </a:pPr>
            <a:r>
              <a:rPr lang="en-US" sz="2373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Process Automation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719875" y="4416132"/>
            <a:ext cx="2847625" cy="69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3"/>
              </a:lnSpc>
            </a:pPr>
            <a:r>
              <a:rPr lang="en-US" sz="2373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Data-Driven Insights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289566" y="4379110"/>
            <a:ext cx="3516900" cy="69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3"/>
              </a:lnSpc>
            </a:pPr>
            <a:r>
              <a:rPr lang="en-US" sz="2373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Innovation and Creativity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973557" y="998941"/>
            <a:ext cx="13048960" cy="1484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3"/>
              </a:lnSpc>
            </a:pPr>
            <a:r>
              <a:rPr lang="en-US" sz="4644" spc="246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DECISION TREES / RANDOM FORESTS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13261" y="4432575"/>
            <a:ext cx="1980125" cy="198012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152449" y="4432575"/>
            <a:ext cx="1980125" cy="198012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894613" y="4432575"/>
            <a:ext cx="1980125" cy="198012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731964" y="4751277"/>
            <a:ext cx="1342720" cy="134272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471151" y="4751277"/>
            <a:ext cx="1342720" cy="134272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213316" y="4751277"/>
            <a:ext cx="1342720" cy="134272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3761294" y="5038914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500481" y="5038914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242646" y="5038914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482613" y="7659378"/>
            <a:ext cx="3841421" cy="735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Investing in training programs to equip displaced workers with the skills needed for in-demand</a:t>
            </a:r>
            <a:r>
              <a:rPr lang="en-US" sz="1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jobs.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421593" y="7659378"/>
            <a:ext cx="3444814" cy="735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Providing assistance with job searching, resume writing, and interview</a:t>
            </a:r>
            <a:r>
              <a:rPr lang="en-US" sz="1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preparation.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137481" y="7659378"/>
            <a:ext cx="3494390" cy="98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Offering unemployment benefits, retraining subsidies, and other forms of financial assistance to help workers transition.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723846" y="6772476"/>
            <a:ext cx="3426673" cy="61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6"/>
              </a:lnSpc>
            </a:pPr>
            <a:r>
              <a:rPr lang="en-US" sz="2100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Reskilling and Upskilling Programs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735701" y="6772476"/>
            <a:ext cx="2881338" cy="61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6"/>
              </a:lnSpc>
            </a:pPr>
            <a:r>
              <a:rPr lang="en-US" sz="2100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Job Placement Services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205198" y="6772476"/>
            <a:ext cx="3426673" cy="61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6"/>
              </a:lnSpc>
            </a:pPr>
            <a:r>
              <a:rPr lang="en-US" sz="2100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Financial Support and Benefits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261286" y="1628524"/>
            <a:ext cx="13762451" cy="677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89"/>
              </a:lnSpc>
            </a:pPr>
            <a:r>
              <a:rPr lang="en-US" sz="4291" spc="22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CLUSTERING ANALYSIS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DAGlSKTumfs</dc:identifier>
  <dcterms:modified xsi:type="dcterms:W3CDTF">2011-08-01T06:04:30Z</dcterms:modified>
  <cp:revision>1</cp:revision>
  <dc:title>Data Mining Team 5</dc:title>
</cp:coreProperties>
</file>

<file path=docProps/thumbnail.jpeg>
</file>